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138741-E7E4-4BB1-A456-A7471BC51134}"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7FD90-9151-4D8C-8F85-33333052114C}"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016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8B138741-E7E4-4BB1-A456-A7471BC51134}" type="datetimeFigureOut">
              <a:rPr lang="en-US" smtClean="0"/>
              <a:t>8/20/2014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7FD90-9151-4D8C-8F85-33333052114C}" type="slidenum">
              <a:rPr lang="en-US" smtClean="0"/>
              <a:t>‹#›</a:t>
            </a:fld>
            <a:endParaRPr lang="en-US"/>
          </a:p>
        </p:txBody>
      </p:sp>
    </p:spTree>
    <p:extLst>
      <p:ext uri="{BB962C8B-B14F-4D97-AF65-F5344CB8AC3E}">
        <p14:creationId xmlns:p14="http://schemas.microsoft.com/office/powerpoint/2010/main" val="1020021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138741-E7E4-4BB1-A456-A7471BC51134}"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7FD90-9151-4D8C-8F85-33333052114C}" type="slidenum">
              <a:rPr lang="en-US" smtClean="0"/>
              <a:t>‹#›</a:t>
            </a:fld>
            <a:endParaRPr lang="en-US"/>
          </a:p>
        </p:txBody>
      </p:sp>
    </p:spTree>
    <p:extLst>
      <p:ext uri="{BB962C8B-B14F-4D97-AF65-F5344CB8AC3E}">
        <p14:creationId xmlns:p14="http://schemas.microsoft.com/office/powerpoint/2010/main" val="3931477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138741-E7E4-4BB1-A456-A7471BC51134}"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7FD90-9151-4D8C-8F85-33333052114C}"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24981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138741-E7E4-4BB1-A456-A7471BC51134}"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7FD90-9151-4D8C-8F85-33333052114C}" type="slidenum">
              <a:rPr lang="en-US" smtClean="0"/>
              <a:t>‹#›</a:t>
            </a:fld>
            <a:endParaRPr lang="en-US"/>
          </a:p>
        </p:txBody>
      </p:sp>
    </p:spTree>
    <p:extLst>
      <p:ext uri="{BB962C8B-B14F-4D97-AF65-F5344CB8AC3E}">
        <p14:creationId xmlns:p14="http://schemas.microsoft.com/office/powerpoint/2010/main" val="481480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138741-E7E4-4BB1-A456-A7471BC51134}"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7FD90-9151-4D8C-8F85-33333052114C}"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81171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138741-E7E4-4BB1-A456-A7471BC51134}"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7FD90-9151-4D8C-8F85-33333052114C}" type="slidenum">
              <a:rPr lang="en-US" smtClean="0"/>
              <a:t>‹#›</a:t>
            </a:fld>
            <a:endParaRPr lang="en-US"/>
          </a:p>
        </p:txBody>
      </p:sp>
    </p:spTree>
    <p:extLst>
      <p:ext uri="{BB962C8B-B14F-4D97-AF65-F5344CB8AC3E}">
        <p14:creationId xmlns:p14="http://schemas.microsoft.com/office/powerpoint/2010/main" val="4277909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38741-E7E4-4BB1-A456-A7471BC51134}"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7FD90-9151-4D8C-8F85-33333052114C}" type="slidenum">
              <a:rPr lang="en-US" smtClean="0"/>
              <a:t>‹#›</a:t>
            </a:fld>
            <a:endParaRPr lang="en-US"/>
          </a:p>
        </p:txBody>
      </p:sp>
    </p:spTree>
    <p:extLst>
      <p:ext uri="{BB962C8B-B14F-4D97-AF65-F5344CB8AC3E}">
        <p14:creationId xmlns:p14="http://schemas.microsoft.com/office/powerpoint/2010/main" val="2780339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38741-E7E4-4BB1-A456-A7471BC51134}"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7FD90-9151-4D8C-8F85-33333052114C}" type="slidenum">
              <a:rPr lang="en-US" smtClean="0"/>
              <a:t>‹#›</a:t>
            </a:fld>
            <a:endParaRPr lang="en-US"/>
          </a:p>
        </p:txBody>
      </p:sp>
    </p:spTree>
    <p:extLst>
      <p:ext uri="{BB962C8B-B14F-4D97-AF65-F5344CB8AC3E}">
        <p14:creationId xmlns:p14="http://schemas.microsoft.com/office/powerpoint/2010/main" val="3662601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38741-E7E4-4BB1-A456-A7471BC51134}"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7FD90-9151-4D8C-8F85-33333052114C}" type="slidenum">
              <a:rPr lang="en-US" smtClean="0"/>
              <a:t>‹#›</a:t>
            </a:fld>
            <a:endParaRPr lang="en-US"/>
          </a:p>
        </p:txBody>
      </p:sp>
    </p:spTree>
    <p:extLst>
      <p:ext uri="{BB962C8B-B14F-4D97-AF65-F5344CB8AC3E}">
        <p14:creationId xmlns:p14="http://schemas.microsoft.com/office/powerpoint/2010/main" val="425835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138741-E7E4-4BB1-A456-A7471BC51134}"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7FD90-9151-4D8C-8F85-33333052114C}" type="slidenum">
              <a:rPr lang="en-US" smtClean="0"/>
              <a:t>‹#›</a:t>
            </a:fld>
            <a:endParaRPr lang="en-US"/>
          </a:p>
        </p:txBody>
      </p:sp>
    </p:spTree>
    <p:extLst>
      <p:ext uri="{BB962C8B-B14F-4D97-AF65-F5344CB8AC3E}">
        <p14:creationId xmlns:p14="http://schemas.microsoft.com/office/powerpoint/2010/main" val="290650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138741-E7E4-4BB1-A456-A7471BC51134}" type="datetimeFigureOut">
              <a:rPr lang="en-US" smtClean="0"/>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7FD90-9151-4D8C-8F85-33333052114C}" type="slidenum">
              <a:rPr lang="en-US" smtClean="0"/>
              <a:t>‹#›</a:t>
            </a:fld>
            <a:endParaRPr lang="en-US"/>
          </a:p>
        </p:txBody>
      </p:sp>
    </p:spTree>
    <p:extLst>
      <p:ext uri="{BB962C8B-B14F-4D97-AF65-F5344CB8AC3E}">
        <p14:creationId xmlns:p14="http://schemas.microsoft.com/office/powerpoint/2010/main" val="3666839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138741-E7E4-4BB1-A456-A7471BC51134}" type="datetimeFigureOut">
              <a:rPr lang="en-US" smtClean="0"/>
              <a:t>8/20/2014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07FD90-9151-4D8C-8F85-33333052114C}" type="slidenum">
              <a:rPr lang="en-US" smtClean="0"/>
              <a:t>‹#›</a:t>
            </a:fld>
            <a:endParaRPr lang="en-US"/>
          </a:p>
        </p:txBody>
      </p:sp>
    </p:spTree>
    <p:extLst>
      <p:ext uri="{BB962C8B-B14F-4D97-AF65-F5344CB8AC3E}">
        <p14:creationId xmlns:p14="http://schemas.microsoft.com/office/powerpoint/2010/main" val="3773358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138741-E7E4-4BB1-A456-A7471BC51134}" type="datetimeFigureOut">
              <a:rPr lang="en-US" smtClean="0"/>
              <a:t>8/20/2014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7FD90-9151-4D8C-8F85-33333052114C}" type="slidenum">
              <a:rPr lang="en-US" smtClean="0"/>
              <a:t>‹#›</a:t>
            </a:fld>
            <a:endParaRPr lang="en-US"/>
          </a:p>
        </p:txBody>
      </p:sp>
    </p:spTree>
    <p:extLst>
      <p:ext uri="{BB962C8B-B14F-4D97-AF65-F5344CB8AC3E}">
        <p14:creationId xmlns:p14="http://schemas.microsoft.com/office/powerpoint/2010/main" val="253097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38741-E7E4-4BB1-A456-A7471BC51134}" type="datetimeFigureOut">
              <a:rPr lang="en-US" smtClean="0"/>
              <a:t>8/20/2014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07FD90-9151-4D8C-8F85-33333052114C}" type="slidenum">
              <a:rPr lang="en-US" smtClean="0"/>
              <a:t>‹#›</a:t>
            </a:fld>
            <a:endParaRPr lang="en-US"/>
          </a:p>
        </p:txBody>
      </p:sp>
    </p:spTree>
    <p:extLst>
      <p:ext uri="{BB962C8B-B14F-4D97-AF65-F5344CB8AC3E}">
        <p14:creationId xmlns:p14="http://schemas.microsoft.com/office/powerpoint/2010/main" val="88241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38741-E7E4-4BB1-A456-A7471BC51134}" type="datetimeFigureOut">
              <a:rPr lang="en-US" smtClean="0"/>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7FD90-9151-4D8C-8F85-33333052114C}" type="slidenum">
              <a:rPr lang="en-US" smtClean="0"/>
              <a:t>‹#›</a:t>
            </a:fld>
            <a:endParaRPr lang="en-US"/>
          </a:p>
        </p:txBody>
      </p:sp>
    </p:spTree>
    <p:extLst>
      <p:ext uri="{BB962C8B-B14F-4D97-AF65-F5344CB8AC3E}">
        <p14:creationId xmlns:p14="http://schemas.microsoft.com/office/powerpoint/2010/main" val="296161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38741-E7E4-4BB1-A456-A7471BC51134}" type="datetimeFigureOut">
              <a:rPr lang="en-US" smtClean="0"/>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7FD90-9151-4D8C-8F85-33333052114C}" type="slidenum">
              <a:rPr lang="en-US" smtClean="0"/>
              <a:t>‹#›</a:t>
            </a:fld>
            <a:endParaRPr lang="en-US"/>
          </a:p>
        </p:txBody>
      </p:sp>
    </p:spTree>
    <p:extLst>
      <p:ext uri="{BB962C8B-B14F-4D97-AF65-F5344CB8AC3E}">
        <p14:creationId xmlns:p14="http://schemas.microsoft.com/office/powerpoint/2010/main" val="177124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B138741-E7E4-4BB1-A456-A7471BC51134}" type="datetimeFigureOut">
              <a:rPr lang="en-US" smtClean="0"/>
              <a:t>8/20/2014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607FD90-9151-4D8C-8F85-33333052114C}" type="slidenum">
              <a:rPr lang="en-US" smtClean="0"/>
              <a:t>‹#›</a:t>
            </a:fld>
            <a:endParaRPr lang="en-US"/>
          </a:p>
        </p:txBody>
      </p:sp>
    </p:spTree>
    <p:extLst>
      <p:ext uri="{BB962C8B-B14F-4D97-AF65-F5344CB8AC3E}">
        <p14:creationId xmlns:p14="http://schemas.microsoft.com/office/powerpoint/2010/main" val="2180584774"/>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7162" y="83272"/>
            <a:ext cx="6359236" cy="3439246"/>
          </a:xfrm>
          <a:scene3d>
            <a:camera prst="orthographicFront"/>
            <a:lightRig rig="threePt" dir="t"/>
          </a:scene3d>
          <a:sp3d>
            <a:bevelT/>
          </a:sp3d>
        </p:spPr>
        <p:txBody>
          <a:bodyPr>
            <a:noAutofit/>
          </a:bodyPr>
          <a:lstStyle/>
          <a:p>
            <a:r>
              <a:rPr lang="en-US" sz="9600" dirty="0" smtClean="0">
                <a:solidFill>
                  <a:srgbClr val="FF0000"/>
                </a:solidFill>
                <a:effectLst>
                  <a:outerShdw blurRad="38100" dist="38100" dir="2700000" algn="tl">
                    <a:srgbClr val="000000">
                      <a:alpha val="43137"/>
                    </a:srgbClr>
                  </a:outerShdw>
                </a:effectLst>
                <a:latin typeface="Overstreet Bible Bold Italic" pitchFamily="2" charset="0"/>
              </a:rPr>
              <a:t>   Meet Your School Counselor</a:t>
            </a:r>
            <a:endParaRPr lang="en-US" sz="9600" dirty="0">
              <a:solidFill>
                <a:srgbClr val="FF0000"/>
              </a:solidFill>
              <a:effectLst>
                <a:outerShdw blurRad="38100" dist="38100" dir="2700000" algn="tl">
                  <a:srgbClr val="000000">
                    <a:alpha val="43137"/>
                  </a:srgbClr>
                </a:outerShdw>
              </a:effectLst>
              <a:latin typeface="Overstreet Bible Bold Italic" pitchFamily="2" charset="0"/>
            </a:endParaRPr>
          </a:p>
        </p:txBody>
      </p:sp>
      <p:sp>
        <p:nvSpPr>
          <p:cNvPr id="6" name="TextBox 5"/>
          <p:cNvSpPr txBox="1"/>
          <p:nvPr/>
        </p:nvSpPr>
        <p:spPr>
          <a:xfrm>
            <a:off x="6092190" y="3909060"/>
            <a:ext cx="4732020" cy="1200329"/>
          </a:xfrm>
          <a:prstGeom prst="rect">
            <a:avLst/>
          </a:prstGeom>
          <a:noFill/>
        </p:spPr>
        <p:txBody>
          <a:bodyPr wrap="square" rtlCol="0">
            <a:spAutoFit/>
          </a:bodyPr>
          <a:lstStyle/>
          <a:p>
            <a:r>
              <a:rPr lang="en-US" sz="7200" b="1" dirty="0" smtClean="0">
                <a:solidFill>
                  <a:schemeClr val="bg1"/>
                </a:solidFill>
                <a:latin typeface="Overstreet Bible Bold Italic" pitchFamily="2" charset="0"/>
              </a:rPr>
              <a:t>COUNSELOR CODY</a:t>
            </a:r>
            <a:endParaRPr lang="en-US" sz="7200" b="1" dirty="0">
              <a:solidFill>
                <a:schemeClr val="bg1"/>
              </a:solidFill>
              <a:latin typeface="Overstreet Bible Bold Italic"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2068830"/>
            <a:ext cx="5269230" cy="4091939"/>
          </a:xfrm>
          <a:prstGeom prst="rect">
            <a:avLst/>
          </a:prstGeom>
        </p:spPr>
      </p:pic>
    </p:spTree>
    <p:extLst>
      <p:ext uri="{BB962C8B-B14F-4D97-AF65-F5344CB8AC3E}">
        <p14:creationId xmlns:p14="http://schemas.microsoft.com/office/powerpoint/2010/main" val="2912121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7380" y="251460"/>
            <a:ext cx="8275320" cy="923330"/>
          </a:xfrm>
          <a:prstGeom prst="rect">
            <a:avLst/>
          </a:prstGeom>
          <a:noFill/>
        </p:spPr>
        <p:txBody>
          <a:bodyPr wrap="square" rtlCol="0">
            <a:spAutoFit/>
          </a:bodyPr>
          <a:lstStyle/>
          <a:p>
            <a:r>
              <a:rPr lang="en-US" sz="5400" dirty="0" smtClean="0">
                <a:solidFill>
                  <a:srgbClr val="FF0000"/>
                </a:solidFill>
                <a:effectLst>
                  <a:outerShdw blurRad="38100" dist="38100" dir="2700000" algn="tl">
                    <a:srgbClr val="000000">
                      <a:alpha val="43137"/>
                    </a:srgbClr>
                  </a:outerShdw>
                </a:effectLst>
                <a:latin typeface="Overstreet Bible Bold Italic" pitchFamily="2" charset="0"/>
              </a:rPr>
              <a:t>What is a school counselor?</a:t>
            </a:r>
            <a:endParaRPr lang="en-US" sz="5400" dirty="0">
              <a:solidFill>
                <a:srgbClr val="FF0000"/>
              </a:solidFill>
              <a:effectLst>
                <a:outerShdw blurRad="38100" dist="38100" dir="2700000" algn="tl">
                  <a:srgbClr val="000000">
                    <a:alpha val="43137"/>
                  </a:srgbClr>
                </a:outerShdw>
              </a:effectLst>
              <a:latin typeface="Overstreet Bible Bold Italic" pitchFamily="2" charset="0"/>
            </a:endParaRPr>
          </a:p>
        </p:txBody>
      </p:sp>
      <p:sp>
        <p:nvSpPr>
          <p:cNvPr id="3" name="TextBox 2"/>
          <p:cNvSpPr txBox="1"/>
          <p:nvPr/>
        </p:nvSpPr>
        <p:spPr>
          <a:xfrm>
            <a:off x="3600450" y="1371600"/>
            <a:ext cx="7223760" cy="1754326"/>
          </a:xfrm>
          <a:prstGeom prst="rect">
            <a:avLst/>
          </a:prstGeom>
          <a:noFill/>
        </p:spPr>
        <p:txBody>
          <a:bodyPr wrap="square" rtlCol="0">
            <a:spAutoFit/>
          </a:bodyPr>
          <a:lstStyle/>
          <a:p>
            <a:r>
              <a:rPr lang="en-US" sz="3600" dirty="0" smtClean="0">
                <a:solidFill>
                  <a:schemeClr val="bg1">
                    <a:lumMod val="95000"/>
                    <a:lumOff val="5000"/>
                  </a:schemeClr>
                </a:solidFill>
                <a:effectLst>
                  <a:outerShdw blurRad="38100" dist="38100" dir="2700000" algn="tl">
                    <a:srgbClr val="000000">
                      <a:alpha val="43137"/>
                    </a:srgbClr>
                  </a:outerShdw>
                </a:effectLst>
                <a:latin typeface="Overstreet Bible Bold Italic" pitchFamily="2" charset="0"/>
              </a:rPr>
              <a:t>School counselors are like superheroes!  They fly around their building, helping out wherever they can.</a:t>
            </a:r>
            <a:endParaRPr lang="en-US" sz="3600" dirty="0">
              <a:solidFill>
                <a:schemeClr val="bg1">
                  <a:lumMod val="95000"/>
                  <a:lumOff val="5000"/>
                </a:schemeClr>
              </a:solidFill>
              <a:effectLst>
                <a:outerShdw blurRad="38100" dist="38100" dir="2700000" algn="tl">
                  <a:srgbClr val="000000">
                    <a:alpha val="43137"/>
                  </a:srgbClr>
                </a:outerShdw>
              </a:effectLst>
              <a:latin typeface="Overstreet Bible Bold Italic"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70" y="1371600"/>
            <a:ext cx="3230880" cy="2491740"/>
          </a:xfrm>
          <a:prstGeom prst="rect">
            <a:avLst/>
          </a:prstGeom>
        </p:spPr>
      </p:pic>
      <p:sp>
        <p:nvSpPr>
          <p:cNvPr id="5" name="TextBox 4"/>
          <p:cNvSpPr txBox="1"/>
          <p:nvPr/>
        </p:nvSpPr>
        <p:spPr>
          <a:xfrm>
            <a:off x="160020" y="4060150"/>
            <a:ext cx="6423660" cy="923330"/>
          </a:xfrm>
          <a:prstGeom prst="rect">
            <a:avLst/>
          </a:prstGeom>
          <a:noFill/>
        </p:spPr>
        <p:txBody>
          <a:bodyPr wrap="square" rtlCol="0">
            <a:spAutoFit/>
          </a:bodyPr>
          <a:lstStyle/>
          <a:p>
            <a:r>
              <a:rPr lang="en-US" sz="5400" dirty="0" smtClean="0">
                <a:solidFill>
                  <a:srgbClr val="FF0000"/>
                </a:solidFill>
                <a:effectLst>
                  <a:outerShdw blurRad="38100" dist="38100" dir="2700000" algn="tl">
                    <a:srgbClr val="000000">
                      <a:alpha val="43137"/>
                    </a:srgbClr>
                  </a:outerShdw>
                </a:effectLst>
                <a:latin typeface="Overstreet Bible Bold Italic" pitchFamily="2" charset="0"/>
              </a:rPr>
              <a:t>What do they do all day?</a:t>
            </a:r>
            <a:endParaRPr lang="en-US" sz="5400" dirty="0">
              <a:solidFill>
                <a:srgbClr val="FF0000"/>
              </a:solidFill>
              <a:effectLst>
                <a:outerShdw blurRad="38100" dist="38100" dir="2700000" algn="tl">
                  <a:srgbClr val="000000">
                    <a:alpha val="43137"/>
                  </a:srgbClr>
                </a:outerShdw>
              </a:effectLst>
              <a:latin typeface="Overstreet Bible Bold Italic" pitchFamily="2" charset="0"/>
            </a:endParaRPr>
          </a:p>
        </p:txBody>
      </p:sp>
      <p:sp>
        <p:nvSpPr>
          <p:cNvPr id="6" name="TextBox 5"/>
          <p:cNvSpPr txBox="1"/>
          <p:nvPr/>
        </p:nvSpPr>
        <p:spPr>
          <a:xfrm>
            <a:off x="994410" y="4797564"/>
            <a:ext cx="6332220" cy="1754326"/>
          </a:xfrm>
          <a:prstGeom prst="rect">
            <a:avLst/>
          </a:prstGeom>
          <a:noFill/>
        </p:spPr>
        <p:txBody>
          <a:bodyPr wrap="square" rtlCol="0">
            <a:spAutoFit/>
          </a:bodyPr>
          <a:lstStyle/>
          <a:p>
            <a:r>
              <a:rPr lang="en-US" sz="3600" dirty="0" smtClean="0">
                <a:solidFill>
                  <a:schemeClr val="bg1"/>
                </a:solidFill>
                <a:effectLst>
                  <a:outerShdw blurRad="38100" dist="38100" dir="2700000" algn="tl">
                    <a:srgbClr val="000000">
                      <a:alpha val="43137"/>
                    </a:srgbClr>
                  </a:outerShdw>
                </a:effectLst>
                <a:latin typeface="Overstreet Bible Bold Italic" pitchFamily="2" charset="0"/>
              </a:rPr>
              <a:t>School counselors work with students, help students, talk to parents and prepare counseling lessons.</a:t>
            </a:r>
            <a:endParaRPr lang="en-US" sz="3600" dirty="0">
              <a:solidFill>
                <a:schemeClr val="bg1"/>
              </a:solidFill>
              <a:effectLst>
                <a:outerShdw blurRad="38100" dist="38100" dir="2700000" algn="tl">
                  <a:srgbClr val="000000">
                    <a:alpha val="43137"/>
                  </a:srgbClr>
                </a:outerShdw>
              </a:effectLst>
              <a:latin typeface="Overstreet Bible Bold Italic"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5378" y="3317200"/>
            <a:ext cx="3868912" cy="3257550"/>
          </a:xfrm>
          <a:prstGeom prst="rect">
            <a:avLst/>
          </a:prstGeom>
        </p:spPr>
      </p:pic>
    </p:spTree>
    <p:extLst>
      <p:ext uri="{BB962C8B-B14F-4D97-AF65-F5344CB8AC3E}">
        <p14:creationId xmlns:p14="http://schemas.microsoft.com/office/powerpoint/2010/main" val="3052123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34340" y="125730"/>
            <a:ext cx="11510010" cy="1323439"/>
          </a:xfrm>
          <a:prstGeom prst="rect">
            <a:avLst/>
          </a:prstGeom>
          <a:noFill/>
        </p:spPr>
        <p:txBody>
          <a:bodyPr wrap="square" rtlCol="0">
            <a:spAutoFit/>
          </a:bodyPr>
          <a:lstStyle/>
          <a:p>
            <a:pPr algn="ctr"/>
            <a:r>
              <a:rPr lang="en-US" sz="8000" dirty="0" smtClean="0">
                <a:solidFill>
                  <a:srgbClr val="FF0000"/>
                </a:solidFill>
                <a:effectLst>
                  <a:outerShdw blurRad="38100" dist="38100" dir="2700000" algn="tl">
                    <a:srgbClr val="000000">
                      <a:alpha val="43137"/>
                    </a:srgbClr>
                  </a:outerShdw>
                </a:effectLst>
                <a:latin typeface="Overstreet Bible Bold Italic" pitchFamily="2" charset="0"/>
              </a:rPr>
              <a:t>Fun facts about Counselor Cody</a:t>
            </a:r>
            <a:endParaRPr lang="en-US" sz="8000" dirty="0">
              <a:solidFill>
                <a:srgbClr val="FF0000"/>
              </a:solidFill>
              <a:effectLst>
                <a:outerShdw blurRad="38100" dist="38100" dir="2700000" algn="tl">
                  <a:srgbClr val="000000">
                    <a:alpha val="43137"/>
                  </a:srgbClr>
                </a:outerShdw>
              </a:effectLst>
              <a:latin typeface="Overstreet Bible Bold Italic" pitchFamily="2" charset="0"/>
            </a:endParaRPr>
          </a:p>
        </p:txBody>
      </p:sp>
      <p:sp>
        <p:nvSpPr>
          <p:cNvPr id="3" name="TextBox 2"/>
          <p:cNvSpPr txBox="1"/>
          <p:nvPr/>
        </p:nvSpPr>
        <p:spPr>
          <a:xfrm>
            <a:off x="4446270" y="1449169"/>
            <a:ext cx="6503670" cy="2308324"/>
          </a:xfrm>
          <a:prstGeom prst="rect">
            <a:avLst/>
          </a:prstGeom>
          <a:noFill/>
        </p:spPr>
        <p:txBody>
          <a:bodyPr wrap="square" rtlCol="0">
            <a:spAutoFit/>
          </a:bodyPr>
          <a:lstStyle/>
          <a:p>
            <a:pPr marL="742950" indent="-742950">
              <a:buAutoNum type="arabicParenR"/>
            </a:pPr>
            <a:r>
              <a:rPr lang="en-US" sz="4800" dirty="0" smtClean="0">
                <a:solidFill>
                  <a:schemeClr val="bg1"/>
                </a:solidFill>
                <a:effectLst>
                  <a:outerShdw blurRad="38100" dist="38100" dir="2700000" algn="tl">
                    <a:srgbClr val="000000">
                      <a:alpha val="43137"/>
                    </a:srgbClr>
                  </a:outerShdw>
                </a:effectLst>
                <a:latin typeface="Overstreet Bible Bold Italic" pitchFamily="2" charset="0"/>
              </a:rPr>
              <a:t>I LOVE all things SUPERHEROES</a:t>
            </a:r>
          </a:p>
          <a:p>
            <a:pPr marL="742950" indent="-742950">
              <a:buAutoNum type="arabicParenR"/>
            </a:pPr>
            <a:r>
              <a:rPr lang="en-US" sz="4800" dirty="0" smtClean="0">
                <a:solidFill>
                  <a:schemeClr val="bg1"/>
                </a:solidFill>
                <a:effectLst>
                  <a:outerShdw blurRad="38100" dist="38100" dir="2700000" algn="tl">
                    <a:srgbClr val="000000">
                      <a:alpha val="43137"/>
                    </a:srgbClr>
                  </a:outerShdw>
                </a:effectLst>
                <a:latin typeface="Overstreet Bible Bold Italic" pitchFamily="2" charset="0"/>
              </a:rPr>
              <a:t>I have a wife and son</a:t>
            </a:r>
          </a:p>
          <a:p>
            <a:pPr marL="742950" indent="-742950">
              <a:buAutoNum type="arabicParenR"/>
            </a:pPr>
            <a:r>
              <a:rPr lang="en-US" sz="4800" dirty="0" smtClean="0">
                <a:solidFill>
                  <a:schemeClr val="bg1"/>
                </a:solidFill>
                <a:effectLst>
                  <a:outerShdw blurRad="38100" dist="38100" dir="2700000" algn="tl">
                    <a:srgbClr val="000000">
                      <a:alpha val="43137"/>
                    </a:srgbClr>
                  </a:outerShdw>
                </a:effectLst>
                <a:latin typeface="Overstreet Bible Bold Italic" pitchFamily="2" charset="0"/>
              </a:rPr>
              <a:t>I am scared of snakes</a:t>
            </a:r>
            <a:endParaRPr lang="en-US" sz="4800" dirty="0">
              <a:solidFill>
                <a:schemeClr val="bg1"/>
              </a:solidFill>
              <a:effectLst>
                <a:outerShdw blurRad="38100" dist="38100" dir="2700000" algn="tl">
                  <a:srgbClr val="000000">
                    <a:alpha val="43137"/>
                  </a:srgbClr>
                </a:outerShdw>
              </a:effectLst>
              <a:latin typeface="Overstreet Bible Bold Italic"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 y="1449169"/>
            <a:ext cx="3082290" cy="27736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7818" y="2671911"/>
            <a:ext cx="1811782" cy="22402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774606" y="3065693"/>
            <a:ext cx="2829479" cy="4282198"/>
          </a:xfrm>
          <a:prstGeom prst="rect">
            <a:avLst/>
          </a:prstGeom>
        </p:spPr>
      </p:pic>
    </p:spTree>
    <p:extLst>
      <p:ext uri="{BB962C8B-B14F-4D97-AF65-F5344CB8AC3E}">
        <p14:creationId xmlns:p14="http://schemas.microsoft.com/office/powerpoint/2010/main" val="904715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 y="160020"/>
            <a:ext cx="12024360" cy="1107996"/>
          </a:xfrm>
          <a:prstGeom prst="rect">
            <a:avLst/>
          </a:prstGeom>
          <a:noFill/>
        </p:spPr>
        <p:txBody>
          <a:bodyPr wrap="square" rtlCol="0">
            <a:spAutoFit/>
          </a:bodyPr>
          <a:lstStyle/>
          <a:p>
            <a:r>
              <a:rPr lang="en-US" sz="6600" dirty="0" smtClean="0">
                <a:solidFill>
                  <a:srgbClr val="FF0000"/>
                </a:solidFill>
                <a:effectLst>
                  <a:outerShdw blurRad="38100" dist="38100" dir="2700000" algn="tl">
                    <a:srgbClr val="000000">
                      <a:alpha val="43137"/>
                    </a:srgbClr>
                  </a:outerShdw>
                </a:effectLst>
                <a:latin typeface="Overstreet Bible Bold Italic" pitchFamily="2" charset="0"/>
              </a:rPr>
              <a:t>When should you visit the school counselor…</a:t>
            </a:r>
            <a:endParaRPr lang="en-US" sz="6600" dirty="0">
              <a:solidFill>
                <a:srgbClr val="FF0000"/>
              </a:solidFill>
              <a:effectLst>
                <a:outerShdw blurRad="38100" dist="38100" dir="2700000" algn="tl">
                  <a:srgbClr val="000000">
                    <a:alpha val="43137"/>
                  </a:srgbClr>
                </a:outerShdw>
              </a:effectLst>
              <a:latin typeface="Overstreet Bible Bold Italic" pitchFamily="2" charset="0"/>
            </a:endParaRPr>
          </a:p>
        </p:txBody>
      </p:sp>
      <p:sp>
        <p:nvSpPr>
          <p:cNvPr id="3" name="TextBox 2"/>
          <p:cNvSpPr txBox="1"/>
          <p:nvPr/>
        </p:nvSpPr>
        <p:spPr>
          <a:xfrm>
            <a:off x="617220" y="1280160"/>
            <a:ext cx="7440930" cy="3416320"/>
          </a:xfrm>
          <a:prstGeom prst="rect">
            <a:avLst/>
          </a:prstGeom>
          <a:noFill/>
        </p:spPr>
        <p:txBody>
          <a:bodyPr wrap="square" rtlCol="0">
            <a:spAutoFit/>
          </a:bodyPr>
          <a:lstStyle/>
          <a:p>
            <a:r>
              <a:rPr lang="en-US" sz="3600" dirty="0" smtClean="0">
                <a:solidFill>
                  <a:schemeClr val="bg1"/>
                </a:solidFill>
                <a:effectLst>
                  <a:outerShdw blurRad="38100" dist="38100" dir="2700000" algn="tl">
                    <a:srgbClr val="000000">
                      <a:alpha val="43137"/>
                    </a:srgbClr>
                  </a:outerShdw>
                </a:effectLst>
                <a:latin typeface="Overstreet Bible Bold Italic" pitchFamily="2" charset="0"/>
              </a:rPr>
              <a:t>School counselors are here to help you.  If you are feeling sad, angry, confused, worried or just need someone to talk to, then let your teacher know that you would like to see the school counselor.  Your teacher will let me know that you would like to speak with me.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8085" y="4665669"/>
            <a:ext cx="2167890" cy="201168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140" y="4423226"/>
            <a:ext cx="1874520" cy="221081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582" y="4725233"/>
            <a:ext cx="2479358" cy="190881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8825" y="4665669"/>
            <a:ext cx="2215515" cy="1964055"/>
          </a:xfrm>
          <a:prstGeom prst="rect">
            <a:avLst/>
          </a:prstGeom>
        </p:spPr>
      </p:pic>
    </p:spTree>
    <p:extLst>
      <p:ext uri="{BB962C8B-B14F-4D97-AF65-F5344CB8AC3E}">
        <p14:creationId xmlns:p14="http://schemas.microsoft.com/office/powerpoint/2010/main" val="3096747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6979" y="-89362"/>
            <a:ext cx="10024110" cy="1323439"/>
          </a:xfrm>
          <a:prstGeom prst="rect">
            <a:avLst/>
          </a:prstGeom>
          <a:noFill/>
        </p:spPr>
        <p:txBody>
          <a:bodyPr wrap="square" rtlCol="0">
            <a:spAutoFit/>
          </a:bodyPr>
          <a:lstStyle/>
          <a:p>
            <a:r>
              <a:rPr lang="en-US" sz="8000" dirty="0" smtClean="0">
                <a:solidFill>
                  <a:srgbClr val="FF0000"/>
                </a:solidFill>
                <a:effectLst>
                  <a:outerShdw blurRad="38100" dist="38100" dir="2700000" algn="tl">
                    <a:srgbClr val="000000">
                      <a:alpha val="43137"/>
                    </a:srgbClr>
                  </a:outerShdw>
                </a:effectLst>
                <a:latin typeface="Overstreet Bible Bold Italic" pitchFamily="2" charset="0"/>
              </a:rPr>
              <a:t>Counselor </a:t>
            </a:r>
            <a:r>
              <a:rPr lang="en-US" sz="8000" dirty="0" err="1" smtClean="0">
                <a:solidFill>
                  <a:srgbClr val="FF0000"/>
                </a:solidFill>
                <a:effectLst>
                  <a:outerShdw blurRad="38100" dist="38100" dir="2700000" algn="tl">
                    <a:srgbClr val="000000">
                      <a:alpha val="43137"/>
                    </a:srgbClr>
                  </a:outerShdw>
                </a:effectLst>
                <a:latin typeface="Overstreet Bible Bold Italic" pitchFamily="2" charset="0"/>
              </a:rPr>
              <a:t>cody’s</a:t>
            </a:r>
            <a:r>
              <a:rPr lang="en-US" sz="8000" dirty="0" smtClean="0">
                <a:solidFill>
                  <a:srgbClr val="FF0000"/>
                </a:solidFill>
                <a:effectLst>
                  <a:outerShdw blurRad="38100" dist="38100" dir="2700000" algn="tl">
                    <a:srgbClr val="000000">
                      <a:alpha val="43137"/>
                    </a:srgbClr>
                  </a:outerShdw>
                </a:effectLst>
                <a:latin typeface="Overstreet Bible Bold Italic" pitchFamily="2" charset="0"/>
              </a:rPr>
              <a:t> toolbox</a:t>
            </a:r>
            <a:endParaRPr lang="en-US" sz="8000" dirty="0">
              <a:solidFill>
                <a:srgbClr val="FF0000"/>
              </a:solidFill>
              <a:effectLst>
                <a:outerShdw blurRad="38100" dist="38100" dir="2700000" algn="tl">
                  <a:srgbClr val="000000">
                    <a:alpha val="43137"/>
                  </a:srgbClr>
                </a:outerShdw>
              </a:effectLst>
              <a:latin typeface="Overstreet Bible Bold Italic" pitchFamily="2" charset="0"/>
            </a:endParaRPr>
          </a:p>
        </p:txBody>
      </p:sp>
      <p:sp>
        <p:nvSpPr>
          <p:cNvPr id="4" name="TextBox 3"/>
          <p:cNvSpPr txBox="1"/>
          <p:nvPr/>
        </p:nvSpPr>
        <p:spPr>
          <a:xfrm>
            <a:off x="3106881" y="1579418"/>
            <a:ext cx="6806045" cy="4524315"/>
          </a:xfrm>
          <a:prstGeom prst="rect">
            <a:avLst/>
          </a:prstGeom>
          <a:noFill/>
        </p:spPr>
        <p:txBody>
          <a:bodyPr wrap="square" rtlCol="0">
            <a:spAutoFit/>
          </a:bodyPr>
          <a:lstStyle/>
          <a:p>
            <a:r>
              <a:rPr lang="en-US" sz="4800" dirty="0" smtClean="0">
                <a:solidFill>
                  <a:schemeClr val="bg1"/>
                </a:solidFill>
                <a:latin typeface="Overstreet Bible Bold Italic" pitchFamily="2" charset="0"/>
              </a:rPr>
              <a:t>What is inside the toolbox?</a:t>
            </a:r>
          </a:p>
          <a:p>
            <a:endParaRPr lang="en-US" sz="4800" dirty="0">
              <a:solidFill>
                <a:schemeClr val="bg1"/>
              </a:solidFill>
              <a:latin typeface="Overstreet Bible Bold Italic" pitchFamily="2" charset="0"/>
            </a:endParaRPr>
          </a:p>
          <a:p>
            <a:endParaRPr lang="en-US" sz="4800" dirty="0" smtClean="0">
              <a:solidFill>
                <a:schemeClr val="bg1"/>
              </a:solidFill>
              <a:latin typeface="Overstreet Bible Bold Italic" pitchFamily="2" charset="0"/>
            </a:endParaRPr>
          </a:p>
          <a:p>
            <a:endParaRPr lang="en-US" sz="4800" dirty="0" smtClean="0">
              <a:solidFill>
                <a:schemeClr val="bg1"/>
              </a:solidFill>
              <a:latin typeface="Overstreet Bible Bold Italic" pitchFamily="2" charset="0"/>
            </a:endParaRPr>
          </a:p>
          <a:p>
            <a:endParaRPr lang="en-US" sz="4800" dirty="0">
              <a:solidFill>
                <a:schemeClr val="bg1"/>
              </a:solidFill>
              <a:latin typeface="Overstreet Bible Bold Italic" pitchFamily="2" charset="0"/>
            </a:endParaRPr>
          </a:p>
          <a:p>
            <a:r>
              <a:rPr lang="en-US" sz="4800" dirty="0" smtClean="0">
                <a:solidFill>
                  <a:schemeClr val="bg1"/>
                </a:solidFill>
                <a:latin typeface="Overstreet Bible Bold Italic" pitchFamily="2" charset="0"/>
              </a:rPr>
              <a:t>Let’s take a look!</a:t>
            </a:r>
            <a:endParaRPr lang="en-US" sz="4800" dirty="0">
              <a:solidFill>
                <a:schemeClr val="bg1"/>
              </a:solidFill>
              <a:latin typeface="Overstreet Bible Bold Italic"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6450" y="2622375"/>
            <a:ext cx="1876425" cy="2438400"/>
          </a:xfrm>
          <a:prstGeom prst="rect">
            <a:avLst/>
          </a:prstGeom>
        </p:spPr>
      </p:pic>
    </p:spTree>
    <p:extLst>
      <p:ext uri="{BB962C8B-B14F-4D97-AF65-F5344CB8AC3E}">
        <p14:creationId xmlns:p14="http://schemas.microsoft.com/office/powerpoint/2010/main" val="968621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8927" y="-214606"/>
            <a:ext cx="10609118" cy="1446550"/>
          </a:xfrm>
          <a:prstGeom prst="rect">
            <a:avLst/>
          </a:prstGeom>
          <a:noFill/>
        </p:spPr>
        <p:txBody>
          <a:bodyPr wrap="square" rtlCol="0">
            <a:spAutoFit/>
          </a:bodyPr>
          <a:lstStyle/>
          <a:p>
            <a:pPr algn="ctr"/>
            <a:r>
              <a:rPr lang="en-US" sz="8800" dirty="0" smtClean="0">
                <a:solidFill>
                  <a:srgbClr val="FF0000"/>
                </a:solidFill>
                <a:effectLst>
                  <a:outerShdw blurRad="38100" dist="38100" dir="2700000" algn="tl">
                    <a:srgbClr val="000000">
                      <a:alpha val="43137"/>
                    </a:srgbClr>
                  </a:outerShdw>
                </a:effectLst>
                <a:latin typeface="Overstreet Bible Bold Italic" pitchFamily="2" charset="0"/>
              </a:rPr>
              <a:t>Let’s have a great year!!!</a:t>
            </a:r>
            <a:endParaRPr lang="en-US" sz="8800" dirty="0">
              <a:solidFill>
                <a:srgbClr val="FF0000"/>
              </a:solidFill>
              <a:effectLst>
                <a:outerShdw blurRad="38100" dist="38100" dir="2700000" algn="tl">
                  <a:srgbClr val="000000">
                    <a:alpha val="43137"/>
                  </a:srgbClr>
                </a:outerShdw>
              </a:effectLst>
              <a:latin typeface="Overstreet Bible Bold Italic"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10928">
            <a:off x="205327" y="1409284"/>
            <a:ext cx="3027218" cy="199934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545" y="3043738"/>
            <a:ext cx="5011882" cy="356408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9533" y="1304809"/>
            <a:ext cx="2517305" cy="298663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7013" y="4925291"/>
            <a:ext cx="1730087" cy="1279814"/>
          </a:xfrm>
          <a:prstGeom prst="rect">
            <a:avLst/>
          </a:prstGeom>
        </p:spPr>
      </p:pic>
    </p:spTree>
    <p:extLst>
      <p:ext uri="{BB962C8B-B14F-4D97-AF65-F5344CB8AC3E}">
        <p14:creationId xmlns:p14="http://schemas.microsoft.com/office/powerpoint/2010/main" val="2071700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98</TotalTime>
  <Words>161</Words>
  <Application>Microsoft Office PowerPoint</Application>
  <PresentationFormat>Widescreen</PresentationFormat>
  <Paragraphs>20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Century Gothic</vt:lpstr>
      <vt:lpstr>Overstreet Bible Bold Italic</vt:lpstr>
      <vt:lpstr>Wingdings 3</vt:lpstr>
      <vt:lpstr>Slice</vt:lpstr>
      <vt:lpstr>   Meet Your School Counselor</vt:lpstr>
      <vt:lpstr>PowerPoint Presentation</vt:lpstr>
      <vt:lpstr>PowerPoint Presentation</vt:lpstr>
      <vt:lpstr>PowerPoint Presentation</vt:lpstr>
      <vt:lpstr>PowerPoint Presentation</vt:lpstr>
      <vt:lpstr>PowerPoint Presentation</vt:lpstr>
    </vt:vector>
  </TitlesOfParts>
  <Company>Branson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Your School Counselor</dc:title>
  <dc:creator>Windows User</dc:creator>
  <cp:lastModifiedBy>Windows User</cp:lastModifiedBy>
  <cp:revision>10</cp:revision>
  <dcterms:created xsi:type="dcterms:W3CDTF">2014-08-15T19:41:32Z</dcterms:created>
  <dcterms:modified xsi:type="dcterms:W3CDTF">2014-08-20T18:22:27Z</dcterms:modified>
</cp:coreProperties>
</file>